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306" r:id="rId4"/>
    <p:sldId id="279" r:id="rId5"/>
    <p:sldId id="309" r:id="rId6"/>
    <p:sldId id="287" r:id="rId7"/>
    <p:sldId id="308" r:id="rId8"/>
    <p:sldId id="310" r:id="rId9"/>
    <p:sldId id="311" r:id="rId10"/>
    <p:sldId id="313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nsbergen, M.M." initials="HM" lastIdx="2" clrIdx="0">
    <p:extLst>
      <p:ext uri="{19B8F6BF-5375-455C-9EA6-DF929625EA0E}">
        <p15:presenceInfo xmlns:p15="http://schemas.microsoft.com/office/powerpoint/2012/main" userId="S-1-5-21-1895577662-1677200029-1617787245-65200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BE4600"/>
    <a:srgbClr val="000000"/>
    <a:srgbClr val="FFFFFF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710B4E-4426-BF60-762D-7733B1E8D92F}" v="317" dt="2020-09-28T13:33:49.524"/>
    <p1510:client id="{5F153D69-0529-4F84-B130-C86C8B42C761}" v="10" dt="2020-09-28T16:41:32.428"/>
    <p1510:client id="{642E672B-7693-95DE-6593-CAA8AB8BF94C}" v="158" dt="2020-09-28T12:04:59.205"/>
    <p1510:client id="{C1A8C0C1-2395-EFC2-863F-7F2A62F0B0B1}" v="7" dt="2020-09-28T13:18:57.411"/>
    <p1510:client id="{D55FA72B-85E1-B377-D5B1-0FF58AD4E3B2}" v="535" dt="2020-09-28T18:37:32.016"/>
    <p1510:client id="{D620C021-71DB-40CA-A710-FE46B6104827}" v="1002" dt="2020-09-28T20:06:23.386"/>
    <p1510:client id="{E47BF906-FE1D-7CED-ECB3-E6D7D0E9D966}" v="1" vWet="2" dt="2020-09-28T19:31:07.8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E6D41-AF5B-4FE2-971B-1FFA15098C5F}" type="datetimeFigureOut">
              <a:rPr lang="nl-NL" smtClean="0"/>
              <a:t>18-10-2021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8805C-800F-4E43-912E-CBFE636F5B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7221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E6D41-AF5B-4FE2-971B-1FFA15098C5F}" type="datetimeFigureOut">
              <a:rPr lang="nl-NL" smtClean="0"/>
              <a:t>18-10-2021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8805C-800F-4E43-912E-CBFE636F5B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1081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E6D41-AF5B-4FE2-971B-1FFA15098C5F}" type="datetimeFigureOut">
              <a:rPr lang="nl-NL" smtClean="0"/>
              <a:t>18-10-2021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8805C-800F-4E43-912E-CBFE636F5B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0547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E6D41-AF5B-4FE2-971B-1FFA15098C5F}" type="datetimeFigureOut">
              <a:rPr lang="nl-NL" smtClean="0"/>
              <a:t>18-10-2021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8805C-800F-4E43-912E-CBFE636F5B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7790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E6D41-AF5B-4FE2-971B-1FFA15098C5F}" type="datetimeFigureOut">
              <a:rPr lang="nl-NL" smtClean="0"/>
              <a:t>18-10-2021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8805C-800F-4E43-912E-CBFE636F5B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3782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E6D41-AF5B-4FE2-971B-1FFA15098C5F}" type="datetimeFigureOut">
              <a:rPr lang="nl-NL" smtClean="0"/>
              <a:t>18-10-2021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8805C-800F-4E43-912E-CBFE636F5B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1646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E6D41-AF5B-4FE2-971B-1FFA15098C5F}" type="datetimeFigureOut">
              <a:rPr lang="nl-NL" smtClean="0"/>
              <a:t>18-10-2021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8805C-800F-4E43-912E-CBFE636F5B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9735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E6D41-AF5B-4FE2-971B-1FFA15098C5F}" type="datetimeFigureOut">
              <a:rPr lang="nl-NL" smtClean="0"/>
              <a:t>18-10-2021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8805C-800F-4E43-912E-CBFE636F5B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5087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E6D41-AF5B-4FE2-971B-1FFA15098C5F}" type="datetimeFigureOut">
              <a:rPr lang="nl-NL" smtClean="0"/>
              <a:t>18-10-2021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8805C-800F-4E43-912E-CBFE636F5B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9647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E6D41-AF5B-4FE2-971B-1FFA15098C5F}" type="datetimeFigureOut">
              <a:rPr lang="nl-NL" smtClean="0"/>
              <a:t>18-10-2021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8805C-800F-4E43-912E-CBFE636F5B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3854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E6D41-AF5B-4FE2-971B-1FFA15098C5F}" type="datetimeFigureOut">
              <a:rPr lang="nl-NL" smtClean="0"/>
              <a:t>18-10-2021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8805C-800F-4E43-912E-CBFE636F5B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2625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E6D41-AF5B-4FE2-971B-1FFA15098C5F}" type="datetimeFigureOut">
              <a:rPr lang="nl-NL" smtClean="0"/>
              <a:t>18-10-2021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8805C-800F-4E43-912E-CBFE636F5B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6186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ervice-studievereniging.nl/courses-2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2231740" y="5389476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>
                <a:solidFill>
                  <a:schemeClr val="bg1"/>
                </a:solidFill>
              </a:rPr>
              <a:t>EXCEL MULTI </a:t>
            </a:r>
            <a:r>
              <a:rPr lang="nl-NL" sz="2400" dirty="0">
                <a:solidFill>
                  <a:schemeClr val="bg1"/>
                </a:solidFill>
              </a:rPr>
              <a:t>TRAINING</a:t>
            </a:r>
          </a:p>
        </p:txBody>
      </p:sp>
      <p:cxnSp>
        <p:nvCxnSpPr>
          <p:cNvPr id="10" name="Rechte verbindingslijn 9"/>
          <p:cNvCxnSpPr/>
          <p:nvPr/>
        </p:nvCxnSpPr>
        <p:spPr>
          <a:xfrm>
            <a:off x="3923928" y="5877272"/>
            <a:ext cx="1656184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vak 10"/>
          <p:cNvSpPr txBox="1"/>
          <p:nvPr/>
        </p:nvSpPr>
        <p:spPr>
          <a:xfrm>
            <a:off x="3931777" y="5929535"/>
            <a:ext cx="15586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Date: </a:t>
            </a:r>
            <a:r>
              <a:rPr lang="nl-NL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18-10-2021</a:t>
            </a:r>
            <a:endParaRPr lang="nl-NL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93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rmAutofit/>
          </a:bodyPr>
          <a:lstStyle/>
          <a:p>
            <a:r>
              <a:rPr lang="nl-NL" sz="2400" dirty="0" smtClean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SERVICE </a:t>
            </a:r>
            <a:endParaRPr lang="nl-NL" sz="2400" dirty="0">
              <a:solidFill>
                <a:schemeClr val="accent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7" name="Rechte verbindingslijn 6"/>
          <p:cNvCxnSpPr/>
          <p:nvPr/>
        </p:nvCxnSpPr>
        <p:spPr>
          <a:xfrm>
            <a:off x="3707904" y="1124744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Tijdelijke aanduiding voor inhoud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7" b="86489"/>
          <a:stretch/>
        </p:blipFill>
        <p:spPr>
          <a:xfrm>
            <a:off x="0" y="6147187"/>
            <a:ext cx="9144000" cy="738197"/>
          </a:xfrm>
          <a:prstGeom prst="rect">
            <a:avLst/>
          </a:prstGeom>
        </p:spPr>
      </p:pic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1259632" y="1196752"/>
            <a:ext cx="7211144" cy="478539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nl-NL" sz="700" dirty="0">
              <a:solidFill>
                <a:srgbClr val="BE46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Clr>
                <a:srgbClr val="BE4600"/>
              </a:buClr>
              <a:buNone/>
            </a:pPr>
            <a:endParaRPr lang="nl-NL" sz="1400" b="1" dirty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Clr>
                <a:srgbClr val="BE4600"/>
              </a:buClr>
            </a:pPr>
            <a:r>
              <a:rPr lang="nl-NL" sz="140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Lunchlecture</a:t>
            </a:r>
            <a:r>
              <a:rPr lang="nl-NL" sz="14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nl-NL" sz="140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Wednesday</a:t>
            </a:r>
            <a:r>
              <a:rPr lang="nl-NL" sz="14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20th of </a:t>
            </a:r>
            <a:r>
              <a:rPr lang="nl-NL" sz="140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October</a:t>
            </a:r>
            <a:r>
              <a:rPr lang="nl-NL" sz="14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 lvl="1">
              <a:buClr>
                <a:srgbClr val="BE4600"/>
              </a:buClr>
            </a:pPr>
            <a:r>
              <a:rPr lang="en-US" sz="10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 lunch lecture by AT Osborne will be about the mobility sector in the </a:t>
            </a:r>
            <a:r>
              <a:rPr lang="en-US" sz="1000" b="1" dirty="0" err="1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Brainport</a:t>
            </a:r>
            <a:r>
              <a:rPr lang="en-US" sz="10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region:</a:t>
            </a:r>
          </a:p>
          <a:p>
            <a:pPr marL="0" indent="0">
              <a:buClr>
                <a:srgbClr val="BE4600"/>
              </a:buClr>
              <a:buNone/>
            </a:pPr>
            <a:endParaRPr lang="nl-NL" sz="1400" b="1" dirty="0" smtClean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Clr>
                <a:srgbClr val="BE4600"/>
              </a:buClr>
              <a:buNone/>
            </a:pPr>
            <a:endParaRPr lang="nl-NL" sz="1400" b="1" dirty="0" smtClean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Clr>
                <a:srgbClr val="BE4600"/>
              </a:buClr>
            </a:pPr>
            <a:r>
              <a:rPr lang="nl-NL" sz="140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Intermediate</a:t>
            </a:r>
            <a:r>
              <a:rPr lang="nl-NL" sz="14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Colloquium 21st of </a:t>
            </a:r>
            <a:r>
              <a:rPr lang="nl-NL" sz="140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October</a:t>
            </a:r>
            <a:r>
              <a:rPr lang="nl-NL" sz="14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>
              <a:buClr>
                <a:srgbClr val="BE4600"/>
              </a:buClr>
            </a:pPr>
            <a:endParaRPr lang="nl-NL" sz="1400" b="1" dirty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Clr>
                <a:srgbClr val="BE4600"/>
              </a:buClr>
            </a:pPr>
            <a:endParaRPr lang="nl-NL" sz="1400" b="1" dirty="0" smtClean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Clr>
                <a:srgbClr val="BE4600"/>
              </a:buClr>
            </a:pPr>
            <a:r>
              <a:rPr lang="nl-NL" sz="1400" b="1" dirty="0" err="1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StudyTrip</a:t>
            </a:r>
            <a:r>
              <a:rPr lang="nl-NL" sz="14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survey </a:t>
            </a:r>
            <a:endParaRPr lang="nl-NL" sz="1400" b="1" dirty="0" smtClean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Clr>
                <a:srgbClr val="BE4600"/>
              </a:buClr>
            </a:pPr>
            <a:endParaRPr lang="nl-NL" sz="1400" b="1" dirty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Clr>
                <a:srgbClr val="BE4600"/>
              </a:buClr>
            </a:pPr>
            <a:endParaRPr lang="nl-NL" sz="1400" b="1" dirty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Clr>
                <a:srgbClr val="BE4600"/>
              </a:buClr>
            </a:pPr>
            <a:r>
              <a:rPr lang="nl-NL" sz="14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SERVICE webpage </a:t>
            </a:r>
          </a:p>
          <a:p>
            <a:pPr>
              <a:buClr>
                <a:srgbClr val="BE4600"/>
              </a:buClr>
            </a:pPr>
            <a:endParaRPr lang="nl-NL" sz="1400" b="1" dirty="0" smtClean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Clr>
                <a:srgbClr val="BE4600"/>
              </a:buClr>
              <a:buNone/>
            </a:pPr>
            <a:endParaRPr lang="nl-NL" sz="1400" b="1" dirty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Clr>
                <a:srgbClr val="BE4600"/>
              </a:buClr>
              <a:buNone/>
            </a:pPr>
            <a:endParaRPr lang="nl-NL" sz="1400" b="1" dirty="0" smtClean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>
              <a:buClr>
                <a:srgbClr val="BE4600"/>
              </a:buClr>
            </a:pPr>
            <a:endParaRPr lang="nl-NL" sz="1000" b="1" dirty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469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rmAutofit/>
          </a:bodyPr>
          <a:lstStyle/>
          <a:p>
            <a:r>
              <a:rPr lang="nl-NL" sz="2400" dirty="0" err="1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Welcome</a:t>
            </a:r>
            <a:endParaRPr lang="nl-NL" sz="2400" dirty="0">
              <a:solidFill>
                <a:schemeClr val="accent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7" name="Rechte verbindingslijn 6"/>
          <p:cNvCxnSpPr/>
          <p:nvPr/>
        </p:nvCxnSpPr>
        <p:spPr>
          <a:xfrm>
            <a:off x="3707904" y="1124744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Tijdelijke aanduiding voor inhoud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7" b="86489"/>
          <a:stretch/>
        </p:blipFill>
        <p:spPr>
          <a:xfrm>
            <a:off x="0" y="6147187"/>
            <a:ext cx="9144000" cy="738197"/>
          </a:xfrm>
          <a:prstGeom prst="rect">
            <a:avLst/>
          </a:prstGeom>
        </p:spPr>
      </p:pic>
      <p:sp>
        <p:nvSpPr>
          <p:cNvPr id="5" name="Rechthoek 4"/>
          <p:cNvSpPr/>
          <p:nvPr/>
        </p:nvSpPr>
        <p:spPr>
          <a:xfrm>
            <a:off x="1673256" y="2021091"/>
            <a:ext cx="579748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Excel Multi Training</a:t>
            </a:r>
          </a:p>
          <a:p>
            <a:pPr algn="ctr"/>
            <a:r>
              <a:rPr lang="nl-NL" sz="54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With SERVICE</a:t>
            </a:r>
            <a:endParaRPr lang="nl-NL" sz="5400" b="1" i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1422682" y="4669859"/>
            <a:ext cx="62266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/>
              <a:t>Joppe van Veghel</a:t>
            </a:r>
          </a:p>
          <a:p>
            <a:pPr algn="ctr"/>
            <a:r>
              <a:rPr lang="nl-NL" dirty="0" smtClean="0"/>
              <a:t>3rd </a:t>
            </a:r>
            <a:r>
              <a:rPr lang="nl-NL" dirty="0" err="1" smtClean="0"/>
              <a:t>year</a:t>
            </a:r>
            <a:r>
              <a:rPr lang="nl-NL" dirty="0" smtClean="0"/>
              <a:t> Master USRE – CME </a:t>
            </a:r>
            <a:r>
              <a:rPr lang="nl-NL" dirty="0" err="1" smtClean="0"/>
              <a:t>graduation</a:t>
            </a:r>
            <a:r>
              <a:rPr lang="nl-NL" dirty="0" smtClean="0"/>
              <a:t> student (Brink)</a:t>
            </a:r>
          </a:p>
          <a:p>
            <a:pPr algn="ctr"/>
            <a:r>
              <a:rPr lang="nl-NL" i="1" dirty="0" err="1" smtClean="0"/>
              <a:t>Incorporating</a:t>
            </a:r>
            <a:r>
              <a:rPr lang="nl-NL" i="1" dirty="0" smtClean="0"/>
              <a:t> human perception in computational </a:t>
            </a:r>
            <a:r>
              <a:rPr lang="nl-NL" i="1" dirty="0" err="1" smtClean="0"/>
              <a:t>urban</a:t>
            </a:r>
            <a:r>
              <a:rPr lang="nl-NL" i="1" dirty="0" smtClean="0"/>
              <a:t> design</a:t>
            </a:r>
          </a:p>
          <a:p>
            <a:pPr algn="ctr"/>
            <a:r>
              <a:rPr lang="nl-NL" dirty="0" smtClean="0"/>
              <a:t>Chairman of SERVICE 2020-2021</a:t>
            </a:r>
          </a:p>
          <a:p>
            <a:endParaRPr lang="en-US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38" r="22763" b="24268"/>
          <a:stretch/>
        </p:blipFill>
        <p:spPr>
          <a:xfrm>
            <a:off x="3034743" y="1403648"/>
            <a:ext cx="3074513" cy="3021263"/>
          </a:xfrm>
          <a:prstGeom prst="rect">
            <a:avLst/>
          </a:prstGeom>
        </p:spPr>
      </p:pic>
      <p:sp>
        <p:nvSpPr>
          <p:cNvPr id="10" name="Rechthoek 9"/>
          <p:cNvSpPr/>
          <p:nvPr/>
        </p:nvSpPr>
        <p:spPr>
          <a:xfrm>
            <a:off x="2069284" y="1515292"/>
            <a:ext cx="4933423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80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DATA</a:t>
            </a:r>
          </a:p>
          <a:p>
            <a:pPr algn="ctr"/>
            <a:r>
              <a:rPr lang="nl-NL" sz="80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STATISTICS</a:t>
            </a:r>
            <a:endParaRPr lang="nl-NL" sz="80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11" name="Afbeelding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729" y="619896"/>
            <a:ext cx="2219325" cy="2057400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1905" y="385073"/>
            <a:ext cx="3001405" cy="3001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701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rmAutofit/>
          </a:bodyPr>
          <a:lstStyle/>
          <a:p>
            <a:r>
              <a:rPr lang="nl-NL" sz="2400" dirty="0" smtClean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Planning</a:t>
            </a:r>
            <a:endParaRPr lang="nl-NL" sz="2400" dirty="0">
              <a:solidFill>
                <a:schemeClr val="accent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7" name="Rechte verbindingslijn 6"/>
          <p:cNvCxnSpPr/>
          <p:nvPr/>
        </p:nvCxnSpPr>
        <p:spPr>
          <a:xfrm>
            <a:off x="3707904" y="1124744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Tijdelijke aanduiding voor inhoud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7" b="86489"/>
          <a:stretch/>
        </p:blipFill>
        <p:spPr>
          <a:xfrm>
            <a:off x="0" y="6147187"/>
            <a:ext cx="9144000" cy="738197"/>
          </a:xfrm>
          <a:prstGeom prst="rect">
            <a:avLst/>
          </a:prstGeom>
        </p:spPr>
      </p:pic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1259632" y="1196752"/>
            <a:ext cx="7211144" cy="478539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nl-NL" sz="700" dirty="0">
              <a:solidFill>
                <a:srgbClr val="BE46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Clr>
                <a:srgbClr val="BE4600"/>
              </a:buClr>
            </a:pPr>
            <a:r>
              <a:rPr lang="nl-NL" sz="14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Excel in context </a:t>
            </a:r>
          </a:p>
          <a:p>
            <a:pPr>
              <a:buClr>
                <a:srgbClr val="BE4600"/>
              </a:buClr>
            </a:pPr>
            <a:r>
              <a:rPr lang="nl-NL" sz="14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Excel basics</a:t>
            </a:r>
          </a:p>
          <a:p>
            <a:pPr>
              <a:buClr>
                <a:srgbClr val="BE4600"/>
              </a:buClr>
            </a:pPr>
            <a:r>
              <a:rPr lang="nl-NL" sz="14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Excel in </a:t>
            </a:r>
            <a:r>
              <a:rPr lang="nl-NL" sz="140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multi</a:t>
            </a:r>
            <a:endParaRPr lang="nl-NL" sz="1400" b="1" dirty="0" smtClean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Clr>
                <a:srgbClr val="BE4600"/>
              </a:buClr>
            </a:pPr>
            <a:r>
              <a:rPr lang="nl-NL" sz="14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How </a:t>
            </a:r>
            <a:r>
              <a:rPr lang="nl-NL" sz="140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some</a:t>
            </a:r>
            <a:r>
              <a:rPr lang="nl-NL" sz="14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basic Excel skills </a:t>
            </a:r>
            <a:r>
              <a:rPr lang="nl-NL" sz="140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can</a:t>
            </a:r>
            <a:r>
              <a:rPr lang="nl-NL" sz="14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take your </a:t>
            </a:r>
            <a:r>
              <a:rPr lang="nl-NL" sz="140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multi</a:t>
            </a:r>
            <a:r>
              <a:rPr lang="nl-NL" sz="14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project to </a:t>
            </a:r>
            <a:r>
              <a:rPr lang="nl-NL" sz="140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another</a:t>
            </a:r>
            <a:r>
              <a:rPr lang="nl-NL" sz="14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level</a:t>
            </a:r>
            <a:endParaRPr lang="nl-NL" sz="1400" b="1" dirty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Clr>
                <a:srgbClr val="BE4600"/>
              </a:buClr>
              <a:buNone/>
            </a:pPr>
            <a:r>
              <a:rPr lang="nl-NL" sz="1100" i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Everything</a:t>
            </a:r>
            <a:r>
              <a:rPr lang="nl-NL" sz="1100" i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is </a:t>
            </a:r>
            <a:r>
              <a:rPr lang="nl-NL" sz="1100" i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relative</a:t>
            </a:r>
            <a:r>
              <a:rPr lang="nl-NL" sz="1100" i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nl-NL" sz="1100" i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just</a:t>
            </a:r>
            <a:r>
              <a:rPr lang="nl-NL" sz="1100" i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make </a:t>
            </a:r>
            <a:r>
              <a:rPr lang="nl-NL" sz="1100" i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sure</a:t>
            </a:r>
            <a:r>
              <a:rPr lang="nl-NL" sz="1100" i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your </a:t>
            </a:r>
            <a:r>
              <a:rPr lang="nl-NL" sz="1100" i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excel</a:t>
            </a:r>
            <a:r>
              <a:rPr lang="nl-NL" sz="1100" i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sheet looks </a:t>
            </a:r>
            <a:r>
              <a:rPr lang="nl-NL" sz="1100" i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better</a:t>
            </a:r>
            <a:r>
              <a:rPr lang="nl-NL" sz="1100" i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nl-NL" sz="1100" i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then</a:t>
            </a:r>
            <a:r>
              <a:rPr lang="nl-NL" sz="1100" i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your </a:t>
            </a:r>
            <a:r>
              <a:rPr lang="nl-NL" sz="1100" i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</a:t>
            </a:r>
            <a:r>
              <a:rPr lang="nl-NL" sz="1100" i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nl-NL" sz="1100" i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excel</a:t>
            </a:r>
            <a:r>
              <a:rPr lang="nl-NL" sz="1100" i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sheet of </a:t>
            </a:r>
            <a:r>
              <a:rPr lang="nl-NL" sz="1100" i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</a:t>
            </a:r>
            <a:r>
              <a:rPr lang="nl-NL" sz="1100" i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nl-NL" sz="1100" i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other</a:t>
            </a:r>
            <a:r>
              <a:rPr lang="nl-NL" sz="1100" i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nl-NL" sz="1100" i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multi</a:t>
            </a:r>
            <a:r>
              <a:rPr lang="nl-NL" sz="1100" i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nl-NL" sz="1100" i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students</a:t>
            </a:r>
            <a:endParaRPr lang="nl-NL" sz="1100" i="1" dirty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Clr>
                <a:srgbClr val="BE4600"/>
              </a:buClr>
              <a:buNone/>
            </a:pPr>
            <a:endParaRPr lang="nl-NL" sz="1400" b="1" dirty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677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rmAutofit/>
          </a:bodyPr>
          <a:lstStyle/>
          <a:p>
            <a:r>
              <a:rPr lang="nl-NL" sz="24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Excel </a:t>
            </a:r>
            <a:r>
              <a:rPr lang="nl-NL" sz="2400" dirty="0" smtClean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 context</a:t>
            </a:r>
            <a:endParaRPr lang="nl-NL" sz="2400" dirty="0">
              <a:solidFill>
                <a:schemeClr val="accent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7" name="Rechte verbindingslijn 6"/>
          <p:cNvCxnSpPr/>
          <p:nvPr/>
        </p:nvCxnSpPr>
        <p:spPr>
          <a:xfrm>
            <a:off x="3707904" y="1124744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Tijdelijke aanduiding voor inhoud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7" b="86489"/>
          <a:stretch/>
        </p:blipFill>
        <p:spPr>
          <a:xfrm>
            <a:off x="0" y="6147187"/>
            <a:ext cx="9144000" cy="738197"/>
          </a:xfrm>
          <a:prstGeom prst="rect">
            <a:avLst/>
          </a:prstGeom>
        </p:spPr>
      </p:pic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1259632" y="1196752"/>
            <a:ext cx="7211144" cy="4785395"/>
          </a:xfrm>
        </p:spPr>
        <p:txBody>
          <a:bodyPr>
            <a:noAutofit/>
          </a:bodyPr>
          <a:lstStyle/>
          <a:p>
            <a:pPr marL="0" indent="0">
              <a:buClr>
                <a:srgbClr val="BE4600"/>
              </a:buClr>
              <a:buNone/>
            </a:pPr>
            <a:r>
              <a:rPr lang="nl-NL" sz="1400" b="1" dirty="0" err="1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What</a:t>
            </a:r>
            <a:r>
              <a:rPr lang="nl-NL" sz="14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is Excel?</a:t>
            </a:r>
          </a:p>
          <a:p>
            <a:pPr marL="0" indent="0">
              <a:buClr>
                <a:srgbClr val="BE4600"/>
              </a:buClr>
              <a:buNone/>
            </a:pPr>
            <a:endParaRPr lang="en-US" sz="1400" b="1" dirty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Clr>
                <a:srgbClr val="BE4600"/>
              </a:buClr>
              <a:buNone/>
            </a:pPr>
            <a:r>
              <a:rPr lang="nl-NL" sz="14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“</a:t>
            </a:r>
            <a:r>
              <a:rPr lang="en-US" sz="1400" dirty="0"/>
              <a:t>A spreadsheet is a software application that enables a user to save, sort and manage data in an arranged form of rows and columns.” </a:t>
            </a:r>
            <a:r>
              <a:rPr lang="en-US" sz="1400" i="1" dirty="0" err="1"/>
              <a:t>Techopedia</a:t>
            </a:r>
            <a:endParaRPr lang="en-US" sz="1400" i="1" dirty="0"/>
          </a:p>
          <a:p>
            <a:pPr marL="0" indent="0">
              <a:buClr>
                <a:srgbClr val="BE4600"/>
              </a:buClr>
              <a:buNone/>
            </a:pPr>
            <a:endParaRPr lang="nl-NL" sz="1400" b="1" dirty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Clr>
                <a:srgbClr val="BE4600"/>
              </a:buClr>
              <a:buNone/>
            </a:pPr>
            <a:r>
              <a:rPr lang="nl-NL" sz="14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“</a:t>
            </a:r>
            <a:r>
              <a:rPr lang="en-US" sz="1400" dirty="0"/>
              <a:t>Each row and column can be manipulated with formulas, commands, and formats. This tool is </a:t>
            </a:r>
            <a:r>
              <a:rPr lang="en-US" sz="1400" dirty="0" smtClean="0"/>
              <a:t>can be very useful </a:t>
            </a:r>
            <a:r>
              <a:rPr lang="en-US" sz="1400" dirty="0"/>
              <a:t>for accountants, financial analysts, and business people to analyze business performance numbers and results.” </a:t>
            </a:r>
            <a:r>
              <a:rPr lang="en-US" sz="1400" i="1" dirty="0" err="1" smtClean="0"/>
              <a:t>Myaccountingcourse</a:t>
            </a:r>
            <a:endParaRPr lang="en-US" sz="1400" i="1" dirty="0" smtClean="0"/>
          </a:p>
          <a:p>
            <a:pPr marL="0" indent="0">
              <a:buClr>
                <a:srgbClr val="BE4600"/>
              </a:buClr>
              <a:buNone/>
            </a:pPr>
            <a:endParaRPr lang="nl-NL" sz="1400" dirty="0" smtClean="0"/>
          </a:p>
          <a:p>
            <a:pPr marL="0" indent="0">
              <a:buClr>
                <a:srgbClr val="BE4600"/>
              </a:buClr>
              <a:buNone/>
            </a:pPr>
            <a:r>
              <a:rPr lang="nl-NL" sz="1400" b="1" dirty="0" smtClean="0"/>
              <a:t>But </a:t>
            </a:r>
            <a:r>
              <a:rPr lang="nl-NL" sz="1400" b="1" dirty="0" err="1" smtClean="0"/>
              <a:t>also</a:t>
            </a:r>
            <a:r>
              <a:rPr lang="nl-NL" sz="1400" b="1" dirty="0" smtClean="0"/>
              <a:t> </a:t>
            </a:r>
            <a:r>
              <a:rPr lang="nl-NL" sz="1400" b="1" dirty="0" err="1" smtClean="0"/>
              <a:t>for</a:t>
            </a:r>
            <a:r>
              <a:rPr lang="nl-NL" sz="1400" b="1" dirty="0" smtClean="0"/>
              <a:t> </a:t>
            </a:r>
            <a:r>
              <a:rPr lang="nl-NL" sz="1400" b="1" dirty="0" err="1" smtClean="0"/>
              <a:t>not</a:t>
            </a:r>
            <a:r>
              <a:rPr lang="nl-NL" sz="1400" b="1" dirty="0" smtClean="0"/>
              <a:t> </a:t>
            </a:r>
            <a:r>
              <a:rPr lang="nl-NL" sz="1400" b="1" dirty="0" err="1" smtClean="0"/>
              <a:t>too</a:t>
            </a:r>
            <a:r>
              <a:rPr lang="nl-NL" sz="1400" b="1" dirty="0" smtClean="0"/>
              <a:t> </a:t>
            </a:r>
            <a:r>
              <a:rPr lang="nl-NL" sz="1400" b="1" dirty="0" err="1" smtClean="0"/>
              <a:t>advanced</a:t>
            </a:r>
            <a:r>
              <a:rPr lang="nl-NL" sz="1400" b="1" dirty="0" smtClean="0"/>
              <a:t> data analysis!</a:t>
            </a:r>
            <a:endParaRPr lang="nl-NL" sz="1400" b="1" dirty="0"/>
          </a:p>
          <a:p>
            <a:pPr marL="0" indent="0">
              <a:buClr>
                <a:srgbClr val="BE4600"/>
              </a:buClr>
              <a:buNone/>
            </a:pPr>
            <a:endParaRPr lang="en-US" sz="1400" dirty="0"/>
          </a:p>
          <a:p>
            <a:pPr marL="0" indent="0">
              <a:buClr>
                <a:srgbClr val="BE4600"/>
              </a:buClr>
              <a:buNone/>
            </a:pPr>
            <a:endParaRPr lang="nl-NL" sz="1400" b="1" dirty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Clr>
                <a:srgbClr val="BE4600"/>
              </a:buClr>
              <a:buNone/>
            </a:pPr>
            <a:endParaRPr lang="en-US" sz="1400" b="1" dirty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Clr>
                <a:srgbClr val="BE4600"/>
              </a:buClr>
              <a:buNone/>
            </a:pPr>
            <a:endParaRPr lang="nl-NL" sz="1400" b="1" dirty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5778" y="3717620"/>
            <a:ext cx="2980435" cy="2264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60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30629"/>
            <a:ext cx="8229600" cy="1273019"/>
          </a:xfrm>
        </p:spPr>
        <p:txBody>
          <a:bodyPr>
            <a:normAutofit/>
          </a:bodyPr>
          <a:lstStyle/>
          <a:p>
            <a:r>
              <a:rPr lang="nl-NL" sz="24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Excel </a:t>
            </a:r>
            <a:r>
              <a:rPr lang="nl-NL" sz="2400" dirty="0" smtClean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 context</a:t>
            </a:r>
            <a:br>
              <a:rPr lang="nl-NL" sz="2400" dirty="0" smtClean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nl-NL" sz="2400" dirty="0" smtClean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Excel is DATA	in a </a:t>
            </a:r>
            <a:r>
              <a:rPr lang="nl-NL" sz="2400" dirty="0" err="1" smtClean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nice</a:t>
            </a:r>
            <a:r>
              <a:rPr lang="nl-NL" sz="2400" dirty="0" smtClean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interface</a:t>
            </a:r>
            <a:endParaRPr lang="nl-NL" sz="2400" dirty="0">
              <a:solidFill>
                <a:schemeClr val="accent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7" name="Rechte verbindingslijn 6"/>
          <p:cNvCxnSpPr/>
          <p:nvPr/>
        </p:nvCxnSpPr>
        <p:spPr>
          <a:xfrm>
            <a:off x="3707904" y="1124744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Tijdelijke aanduiding voor inhoud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7" b="86489"/>
          <a:stretch/>
        </p:blipFill>
        <p:spPr>
          <a:xfrm>
            <a:off x="0" y="6147187"/>
            <a:ext cx="9144000" cy="738197"/>
          </a:xfrm>
          <a:prstGeom prst="rect">
            <a:avLst/>
          </a:prstGeom>
        </p:spPr>
      </p:pic>
      <p:sp>
        <p:nvSpPr>
          <p:cNvPr id="9" name="Tijdelijke aanduiding voor inhoud 2"/>
          <p:cNvSpPr>
            <a:spLocks noGrp="1"/>
          </p:cNvSpPr>
          <p:nvPr>
            <p:ph idx="1"/>
          </p:nvPr>
        </p:nvSpPr>
        <p:spPr>
          <a:xfrm>
            <a:off x="6288537" y="5060138"/>
            <a:ext cx="1897521" cy="78009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050" dirty="0" smtClean="0">
                <a:solidFill>
                  <a:srgbClr val="BE46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High level of automatization</a:t>
            </a:r>
          </a:p>
          <a:p>
            <a:pPr marL="0" indent="0">
              <a:buNone/>
            </a:pPr>
            <a:endParaRPr lang="nl-NL" sz="1050" dirty="0">
              <a:solidFill>
                <a:srgbClr val="BE46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None/>
            </a:pPr>
            <a:r>
              <a:rPr lang="nl-NL" sz="1050" dirty="0" smtClean="0">
                <a:solidFill>
                  <a:srgbClr val="BE46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High level of </a:t>
            </a:r>
            <a:r>
              <a:rPr lang="nl-NL" sz="1050" dirty="0" err="1" smtClean="0">
                <a:solidFill>
                  <a:srgbClr val="BE46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customization</a:t>
            </a:r>
            <a:endParaRPr lang="nl-NL" sz="1050" dirty="0" smtClean="0">
              <a:solidFill>
                <a:srgbClr val="BE46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None/>
            </a:pPr>
            <a:endParaRPr lang="nl-NL" sz="1050" dirty="0">
              <a:solidFill>
                <a:srgbClr val="BE46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None/>
            </a:pPr>
            <a:r>
              <a:rPr lang="nl-NL" sz="1050" dirty="0" smtClean="0">
                <a:solidFill>
                  <a:srgbClr val="BE46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More time intensive</a:t>
            </a:r>
            <a:endParaRPr lang="nl-NL" sz="1050" dirty="0">
              <a:solidFill>
                <a:srgbClr val="BE46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0" name="Rechte verbindingslijn met pijl 9"/>
          <p:cNvCxnSpPr/>
          <p:nvPr/>
        </p:nvCxnSpPr>
        <p:spPr>
          <a:xfrm>
            <a:off x="1393372" y="4798423"/>
            <a:ext cx="6792686" cy="8709"/>
          </a:xfrm>
          <a:prstGeom prst="straightConnector1">
            <a:avLst/>
          </a:prstGeom>
          <a:ln w="698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jdelijke aanduiding voor inhoud 2"/>
          <p:cNvSpPr txBox="1">
            <a:spLocks/>
          </p:cNvSpPr>
          <p:nvPr/>
        </p:nvSpPr>
        <p:spPr>
          <a:xfrm>
            <a:off x="1393372" y="5060138"/>
            <a:ext cx="1897521" cy="7800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1050" dirty="0" smtClean="0">
                <a:solidFill>
                  <a:srgbClr val="BE46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Low level of automatization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l-NL" sz="1050" dirty="0" smtClean="0">
              <a:solidFill>
                <a:srgbClr val="BE46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1050" dirty="0" smtClean="0">
                <a:solidFill>
                  <a:srgbClr val="BE46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Low level of </a:t>
            </a:r>
            <a:r>
              <a:rPr lang="nl-NL" sz="1050" dirty="0" err="1" smtClean="0">
                <a:solidFill>
                  <a:srgbClr val="BE46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customization</a:t>
            </a:r>
            <a:endParaRPr lang="nl-NL" sz="1050" dirty="0" smtClean="0">
              <a:solidFill>
                <a:srgbClr val="BE46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nl-NL" sz="1050" dirty="0">
              <a:solidFill>
                <a:srgbClr val="BE46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1050" dirty="0" err="1" smtClean="0">
                <a:solidFill>
                  <a:srgbClr val="BE46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Less</a:t>
            </a:r>
            <a:r>
              <a:rPr lang="nl-NL" sz="1050" dirty="0" smtClean="0">
                <a:solidFill>
                  <a:srgbClr val="BE46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time intensive </a:t>
            </a:r>
            <a:endParaRPr lang="nl-NL" sz="1050" dirty="0">
              <a:solidFill>
                <a:srgbClr val="BE46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4" name="Afbeelding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6739" y="2255068"/>
            <a:ext cx="1691935" cy="1691935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7340" y="2255068"/>
            <a:ext cx="1859997" cy="1724289"/>
          </a:xfrm>
          <a:prstGeom prst="rect">
            <a:avLst/>
          </a:prstGeom>
        </p:spPr>
      </p:pic>
      <p:sp>
        <p:nvSpPr>
          <p:cNvPr id="16" name="Rechthoek 15"/>
          <p:cNvSpPr/>
          <p:nvPr/>
        </p:nvSpPr>
        <p:spPr>
          <a:xfrm>
            <a:off x="339944" y="1255164"/>
            <a:ext cx="8464112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115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Easy to </a:t>
            </a:r>
            <a:r>
              <a:rPr lang="nl-NL" sz="115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learn</a:t>
            </a:r>
            <a:r>
              <a:rPr lang="nl-NL" sz="115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!</a:t>
            </a:r>
            <a:endParaRPr lang="nl-NL" sz="115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7" name="Rechthoek 16"/>
          <p:cNvSpPr/>
          <p:nvPr/>
        </p:nvSpPr>
        <p:spPr>
          <a:xfrm>
            <a:off x="566213" y="1513294"/>
            <a:ext cx="8237843" cy="2585323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54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Everything</a:t>
            </a:r>
            <a:r>
              <a:rPr lang="nl-NL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is </a:t>
            </a:r>
            <a:r>
              <a:rPr lang="nl-NL" sz="54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possible</a:t>
            </a:r>
            <a:r>
              <a:rPr lang="nl-NL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, </a:t>
            </a:r>
            <a:r>
              <a:rPr lang="nl-NL" sz="54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just</a:t>
            </a:r>
            <a:r>
              <a:rPr lang="nl-NL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nl-NL" sz="54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pick</a:t>
            </a:r>
            <a:r>
              <a:rPr lang="nl-NL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nl-NL" sz="54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the</a:t>
            </a:r>
            <a:r>
              <a:rPr lang="nl-NL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right </a:t>
            </a:r>
            <a:r>
              <a:rPr lang="nl-NL" sz="54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method</a:t>
            </a:r>
            <a:r>
              <a:rPr lang="nl-NL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and </a:t>
            </a:r>
            <a:r>
              <a:rPr lang="nl-NL" sz="54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ask</a:t>
            </a:r>
            <a:r>
              <a:rPr lang="nl-NL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Google </a:t>
            </a:r>
            <a:r>
              <a:rPr lang="nl-NL" sz="54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for</a:t>
            </a:r>
            <a:r>
              <a:rPr lang="nl-NL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help!</a:t>
            </a:r>
            <a:endParaRPr lang="nl-NL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7847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rmAutofit/>
          </a:bodyPr>
          <a:lstStyle/>
          <a:p>
            <a:r>
              <a:rPr lang="nl-NL" sz="24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Excel </a:t>
            </a:r>
            <a:r>
              <a:rPr lang="nl-NL" sz="2400" dirty="0" smtClean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 context </a:t>
            </a:r>
            <a:endParaRPr lang="nl-NL" sz="2400" dirty="0">
              <a:solidFill>
                <a:schemeClr val="accent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7" name="Rechte verbindingslijn 6"/>
          <p:cNvCxnSpPr/>
          <p:nvPr/>
        </p:nvCxnSpPr>
        <p:spPr>
          <a:xfrm>
            <a:off x="3707904" y="1124744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Tijdelijke aanduiding voor inhoud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7" b="86489"/>
          <a:stretch/>
        </p:blipFill>
        <p:spPr>
          <a:xfrm>
            <a:off x="0" y="6147187"/>
            <a:ext cx="9144000" cy="738197"/>
          </a:xfrm>
          <a:prstGeom prst="rect">
            <a:avLst/>
          </a:prstGeom>
        </p:spPr>
      </p:pic>
      <p:sp>
        <p:nvSpPr>
          <p:cNvPr id="9" name="Tijdelijke aanduiding voor inhoud 2"/>
          <p:cNvSpPr>
            <a:spLocks noGrp="1"/>
          </p:cNvSpPr>
          <p:nvPr>
            <p:ph idx="1"/>
          </p:nvPr>
        </p:nvSpPr>
        <p:spPr>
          <a:xfrm>
            <a:off x="1259632" y="1196752"/>
            <a:ext cx="7211144" cy="478539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nl-NL" sz="700" dirty="0">
              <a:solidFill>
                <a:srgbClr val="BE46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Clr>
                <a:srgbClr val="BE4600"/>
              </a:buClr>
              <a:buNone/>
            </a:pPr>
            <a:r>
              <a:rPr lang="nl-NL" sz="1400" b="1" dirty="0" err="1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So</a:t>
            </a:r>
            <a:r>
              <a:rPr lang="nl-NL" sz="14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nl-NL" sz="1400" b="1" dirty="0" err="1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if</a:t>
            </a:r>
            <a:r>
              <a:rPr lang="nl-NL" sz="14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Excel is </a:t>
            </a:r>
            <a:r>
              <a:rPr lang="nl-NL" sz="1400" b="1" dirty="0" err="1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an</a:t>
            </a:r>
            <a:r>
              <a:rPr lang="nl-NL" sz="14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interface </a:t>
            </a:r>
            <a:r>
              <a:rPr lang="nl-NL" sz="1400" b="1" dirty="0" err="1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for</a:t>
            </a:r>
            <a:r>
              <a:rPr lang="nl-NL" sz="14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data management, </a:t>
            </a:r>
            <a:r>
              <a:rPr lang="nl-NL" sz="1400" b="1" dirty="0" err="1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for</a:t>
            </a:r>
            <a:r>
              <a:rPr lang="nl-NL" sz="14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nl-NL" sz="1400" b="1" dirty="0" err="1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what</a:t>
            </a:r>
            <a:r>
              <a:rPr lang="nl-NL" sz="14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nl-NL" sz="1400" b="1" dirty="0" err="1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can</a:t>
            </a:r>
            <a:r>
              <a:rPr lang="nl-NL" sz="14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you </a:t>
            </a:r>
            <a:r>
              <a:rPr lang="nl-NL" sz="1400" b="1" dirty="0" err="1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use</a:t>
            </a:r>
            <a:r>
              <a:rPr lang="nl-NL" sz="14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nl-NL" sz="1400" b="1" dirty="0" err="1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it</a:t>
            </a:r>
            <a:r>
              <a:rPr lang="nl-NL" sz="14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? </a:t>
            </a:r>
          </a:p>
          <a:p>
            <a:pPr marL="0" indent="0">
              <a:buClr>
                <a:srgbClr val="BE4600"/>
              </a:buClr>
              <a:buNone/>
            </a:pPr>
            <a:endParaRPr lang="nl-NL" sz="1400" b="1" dirty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Clr>
                <a:srgbClr val="BE4600"/>
              </a:buClr>
              <a:buFontTx/>
              <a:buChar char="-"/>
            </a:pPr>
            <a:r>
              <a:rPr lang="nl-NL" sz="14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Financial </a:t>
            </a:r>
            <a:r>
              <a:rPr lang="nl-NL" sz="1400" b="1" dirty="0" err="1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applications</a:t>
            </a:r>
            <a:r>
              <a:rPr lang="nl-NL" sz="14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 lvl="1">
              <a:buClr>
                <a:srgbClr val="BE4600"/>
              </a:buClr>
              <a:buFontTx/>
              <a:buChar char="-"/>
            </a:pPr>
            <a:r>
              <a:rPr lang="nl-NL" sz="1000" b="1" dirty="0" err="1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Organising</a:t>
            </a:r>
            <a:endParaRPr lang="nl-NL" sz="1000" b="1" dirty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>
              <a:buClr>
                <a:srgbClr val="BE4600"/>
              </a:buClr>
              <a:buFontTx/>
              <a:buChar char="-"/>
            </a:pPr>
            <a:r>
              <a:rPr lang="nl-NL" sz="1000" b="1" dirty="0" err="1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Calculating</a:t>
            </a:r>
            <a:endParaRPr lang="nl-NL" sz="1000" b="1" dirty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>
              <a:buClr>
                <a:srgbClr val="BE4600"/>
              </a:buClr>
              <a:buFontTx/>
              <a:buChar char="-"/>
            </a:pPr>
            <a:r>
              <a:rPr lang="nl-NL" sz="1000" b="1" dirty="0" err="1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Predicting</a:t>
            </a:r>
            <a:endParaRPr lang="nl-NL" sz="1000" b="1" dirty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>
              <a:buClr>
                <a:srgbClr val="BE4600"/>
              </a:buClr>
              <a:buFontTx/>
              <a:buChar char="-"/>
            </a:pPr>
            <a:r>
              <a:rPr lang="nl-NL" sz="10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Managing</a:t>
            </a:r>
          </a:p>
          <a:p>
            <a:pPr marL="457200" lvl="1" indent="0">
              <a:buClr>
                <a:srgbClr val="BE4600"/>
              </a:buClr>
              <a:buNone/>
            </a:pPr>
            <a:endParaRPr lang="nl-NL" sz="1000" b="1" dirty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Clr>
                <a:srgbClr val="BE4600"/>
              </a:buClr>
              <a:buFontTx/>
              <a:buChar char="-"/>
            </a:pPr>
            <a:r>
              <a:rPr lang="nl-NL" sz="1400" b="1" dirty="0" err="1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Organising</a:t>
            </a:r>
            <a:r>
              <a:rPr lang="nl-NL" sz="14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nl-NL" sz="1400" b="1" dirty="0" err="1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applications</a:t>
            </a:r>
            <a:endParaRPr lang="nl-NL" sz="1400" b="1" dirty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>
              <a:buClr>
                <a:srgbClr val="BE4600"/>
              </a:buClr>
              <a:buFontTx/>
              <a:buChar char="-"/>
            </a:pPr>
            <a:r>
              <a:rPr lang="nl-NL" sz="10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Planning &amp; </a:t>
            </a:r>
            <a:r>
              <a:rPr lang="nl-NL" sz="1000" b="1" dirty="0" err="1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Overview</a:t>
            </a:r>
            <a:endParaRPr lang="nl-NL" sz="1000" b="1" dirty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lvl="1" indent="0">
              <a:buClr>
                <a:srgbClr val="BE4600"/>
              </a:buClr>
              <a:buNone/>
            </a:pPr>
            <a:endParaRPr lang="nl-NL" sz="600" b="1" dirty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Clr>
                <a:srgbClr val="BE4600"/>
              </a:buClr>
              <a:buFontTx/>
              <a:buChar char="-"/>
            </a:pPr>
            <a:r>
              <a:rPr lang="nl-NL" sz="14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Data management and </a:t>
            </a:r>
            <a:r>
              <a:rPr lang="nl-NL" sz="1400" b="1" dirty="0" err="1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manipulation</a:t>
            </a:r>
            <a:endParaRPr lang="nl-NL" sz="1400" b="1" dirty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>
              <a:buClr>
                <a:srgbClr val="BE4600"/>
              </a:buClr>
              <a:buFontTx/>
              <a:buChar char="-"/>
            </a:pPr>
            <a:r>
              <a:rPr lang="nl-NL" sz="1000" b="1" dirty="0" err="1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Calculations</a:t>
            </a:r>
            <a:endParaRPr lang="nl-NL" sz="1000" b="1" dirty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>
              <a:buClr>
                <a:srgbClr val="BE4600"/>
              </a:buClr>
              <a:buFontTx/>
              <a:buChar char="-"/>
            </a:pPr>
            <a:r>
              <a:rPr lang="nl-NL" sz="1000" b="1" dirty="0" err="1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Predictions</a:t>
            </a:r>
            <a:endParaRPr lang="nl-NL" sz="1000" b="1" dirty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>
              <a:buClr>
                <a:srgbClr val="BE4600"/>
              </a:buClr>
              <a:buFontTx/>
              <a:buChar char="-"/>
            </a:pPr>
            <a:r>
              <a:rPr lang="nl-NL" sz="10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Minor </a:t>
            </a:r>
            <a:r>
              <a:rPr lang="nl-NL" sz="1000" b="1" dirty="0" err="1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adjustments</a:t>
            </a:r>
            <a:r>
              <a:rPr lang="nl-NL" sz="10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- .CSV</a:t>
            </a:r>
          </a:p>
          <a:p>
            <a:pPr marL="457200" lvl="1" indent="0">
              <a:buClr>
                <a:srgbClr val="BE4600"/>
              </a:buClr>
              <a:buNone/>
            </a:pPr>
            <a:endParaRPr lang="nl-NL" sz="1000" b="1" dirty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Clr>
                <a:srgbClr val="BE4600"/>
              </a:buClr>
              <a:buFontTx/>
              <a:buChar char="-"/>
            </a:pPr>
            <a:r>
              <a:rPr lang="nl-NL" sz="14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Communication</a:t>
            </a:r>
          </a:p>
          <a:p>
            <a:pPr lvl="1">
              <a:buClr>
                <a:srgbClr val="BE4600"/>
              </a:buClr>
              <a:buFontTx/>
              <a:buChar char="-"/>
            </a:pPr>
            <a:r>
              <a:rPr lang="nl-NL" sz="1000" b="1" dirty="0" err="1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Communicate</a:t>
            </a:r>
            <a:r>
              <a:rPr lang="nl-NL" sz="10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data </a:t>
            </a:r>
            <a:r>
              <a:rPr lang="nl-NL" sz="1000" b="1" dirty="0" err="1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driven</a:t>
            </a:r>
            <a:r>
              <a:rPr lang="nl-NL" sz="10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nl-NL" sz="100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results</a:t>
            </a:r>
            <a:r>
              <a:rPr lang="nl-NL" sz="10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nl-NL" sz="1000" b="1" dirty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>
              <a:buClr>
                <a:srgbClr val="BE4600"/>
              </a:buClr>
              <a:buFontTx/>
              <a:buChar char="-"/>
            </a:pPr>
            <a:endParaRPr lang="nl-NL" sz="1000" b="1" dirty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>
              <a:buClr>
                <a:srgbClr val="BE4600"/>
              </a:buClr>
              <a:buFontTx/>
              <a:buChar char="-"/>
            </a:pPr>
            <a:endParaRPr lang="nl-NL" sz="200" b="1" dirty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Clr>
                <a:srgbClr val="BE4600"/>
              </a:buClr>
              <a:buNone/>
            </a:pPr>
            <a:r>
              <a:rPr lang="nl-NL" sz="14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Combination!</a:t>
            </a:r>
          </a:p>
          <a:p>
            <a:pPr marL="0" indent="0">
              <a:buClr>
                <a:srgbClr val="BE4600"/>
              </a:buClr>
              <a:buNone/>
            </a:pPr>
            <a:endParaRPr lang="nl-NL" sz="1400" b="1" dirty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Clr>
                <a:srgbClr val="BE4600"/>
              </a:buClr>
              <a:buNone/>
            </a:pPr>
            <a:endParaRPr lang="nl-NL" sz="1400" b="1" dirty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5686162" y="1878087"/>
            <a:ext cx="17427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Multi</a:t>
            </a:r>
            <a:endParaRPr lang="nl-NL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10" name="Rechthoek 9"/>
          <p:cNvSpPr/>
          <p:nvPr/>
        </p:nvSpPr>
        <p:spPr>
          <a:xfrm>
            <a:off x="5694870" y="2852087"/>
            <a:ext cx="17427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Multi</a:t>
            </a:r>
            <a:endParaRPr lang="nl-NL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11" name="Rechthoek 10"/>
          <p:cNvSpPr/>
          <p:nvPr/>
        </p:nvSpPr>
        <p:spPr>
          <a:xfrm>
            <a:off x="5686161" y="4417117"/>
            <a:ext cx="17427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Multi</a:t>
            </a:r>
            <a:endParaRPr lang="nl-NL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-650453" y="728701"/>
            <a:ext cx="10444906" cy="53860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344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Multi</a:t>
            </a:r>
            <a:endParaRPr lang="nl-NL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09515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rmAutofit/>
          </a:bodyPr>
          <a:lstStyle/>
          <a:p>
            <a:r>
              <a:rPr lang="nl-NL" sz="2400" dirty="0" smtClean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Excel basics </a:t>
            </a:r>
            <a:endParaRPr lang="nl-NL" sz="2400" dirty="0">
              <a:solidFill>
                <a:schemeClr val="accent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7" name="Rechte verbindingslijn 6"/>
          <p:cNvCxnSpPr/>
          <p:nvPr/>
        </p:nvCxnSpPr>
        <p:spPr>
          <a:xfrm>
            <a:off x="3707904" y="1124744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Tijdelijke aanduiding voor inhoud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7" b="86489"/>
          <a:stretch/>
        </p:blipFill>
        <p:spPr>
          <a:xfrm>
            <a:off x="0" y="6147187"/>
            <a:ext cx="9144000" cy="738197"/>
          </a:xfrm>
          <a:prstGeom prst="rect">
            <a:avLst/>
          </a:prstGeom>
        </p:spPr>
      </p:pic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1259632" y="353568"/>
            <a:ext cx="7211144" cy="5628579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700" dirty="0">
              <a:solidFill>
                <a:srgbClr val="BE46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Clr>
                <a:srgbClr val="BE4600"/>
              </a:buClr>
              <a:buAutoNum type="arabicPeriod"/>
            </a:pPr>
            <a:r>
              <a:rPr lang="nl-NL" sz="14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Interface</a:t>
            </a:r>
          </a:p>
          <a:p>
            <a:pPr lvl="1">
              <a:buClr>
                <a:srgbClr val="BE4600"/>
              </a:buClr>
              <a:buAutoNum type="arabicPeriod"/>
            </a:pPr>
            <a:r>
              <a:rPr lang="nl-NL" sz="10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MENU</a:t>
            </a:r>
          </a:p>
          <a:p>
            <a:pPr lvl="1">
              <a:buClr>
                <a:srgbClr val="BE4600"/>
              </a:buClr>
              <a:buAutoNum type="arabicPeriod"/>
            </a:pPr>
            <a:r>
              <a:rPr lang="nl-NL" sz="10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SHORTCUTS</a:t>
            </a:r>
            <a:endParaRPr lang="en-US" sz="1000" b="1" dirty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Clr>
                <a:srgbClr val="BE4600"/>
              </a:buClr>
              <a:buAutoNum type="arabicPeriod"/>
            </a:pPr>
            <a:r>
              <a:rPr lang="en-US" sz="14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Datatypes</a:t>
            </a:r>
          </a:p>
          <a:p>
            <a:pPr lvl="1">
              <a:buClr>
                <a:srgbClr val="BE4600"/>
              </a:buClr>
              <a:buAutoNum type="arabicPeriod"/>
            </a:pPr>
            <a:r>
              <a:rPr lang="nl-NL" sz="10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BASIC DATA TYPES AND IMPORTANT MATTERS TO TAKE INTO ACCOUNT</a:t>
            </a:r>
            <a:endParaRPr lang="en-US" sz="1000" b="1" dirty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Clr>
                <a:srgbClr val="BE4600"/>
              </a:buClr>
              <a:buAutoNum type="arabicPeriod"/>
            </a:pPr>
            <a:r>
              <a:rPr lang="nl-NL" sz="14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Data </a:t>
            </a:r>
            <a:r>
              <a:rPr lang="nl-NL" sz="1400" b="1" dirty="0" err="1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Manipulation</a:t>
            </a:r>
            <a:endParaRPr lang="nl-NL" sz="1400" b="1" dirty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>
              <a:buClr>
                <a:srgbClr val="BE4600"/>
              </a:buClr>
              <a:buAutoNum type="arabicPeriod"/>
            </a:pPr>
            <a:r>
              <a:rPr lang="nl-NL" sz="10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SELECTING AND FINDING &amp; REPLACING</a:t>
            </a:r>
          </a:p>
          <a:p>
            <a:pPr lvl="1">
              <a:buClr>
                <a:srgbClr val="BE4600"/>
              </a:buClr>
              <a:buAutoNum type="arabicPeriod"/>
            </a:pPr>
            <a:r>
              <a:rPr lang="nl-NL" sz="10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COPY AND PASTE OPTIONS</a:t>
            </a:r>
          </a:p>
          <a:p>
            <a:pPr lvl="1">
              <a:buClr>
                <a:srgbClr val="BE4600"/>
              </a:buClr>
              <a:buAutoNum type="arabicPeriod"/>
            </a:pPr>
            <a:r>
              <a:rPr lang="nl-NL" sz="10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INSERTION AND EXTENSION</a:t>
            </a:r>
          </a:p>
          <a:p>
            <a:pPr>
              <a:buClr>
                <a:srgbClr val="BE4600"/>
              </a:buClr>
              <a:buFont typeface="Arial" panose="020B0604020202020204" pitchFamily="34" charset="0"/>
              <a:buAutoNum type="arabicPeriod"/>
            </a:pPr>
            <a:r>
              <a:rPr lang="nl-NL" sz="1400" b="1" dirty="0" err="1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Table</a:t>
            </a:r>
            <a:r>
              <a:rPr lang="nl-NL" sz="14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nl-NL" sz="1400" b="1" dirty="0" err="1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organisation</a:t>
            </a:r>
            <a:endParaRPr lang="nl-NL" sz="1400" b="1" dirty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>
              <a:buClr>
                <a:srgbClr val="BE4600"/>
              </a:buClr>
              <a:buFont typeface="Arial" panose="020B0604020202020204" pitchFamily="34" charset="0"/>
              <a:buAutoNum type="arabicPeriod"/>
            </a:pPr>
            <a:r>
              <a:rPr lang="nl-NL" sz="10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LONG AND WIDE TABLES</a:t>
            </a:r>
          </a:p>
          <a:p>
            <a:pPr lvl="1">
              <a:buClr>
                <a:srgbClr val="BE4600"/>
              </a:buClr>
              <a:buFont typeface="Arial" panose="020B0604020202020204" pitchFamily="34" charset="0"/>
              <a:buAutoNum type="arabicPeriod"/>
            </a:pPr>
            <a:r>
              <a:rPr lang="nl-NL" sz="10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HEADER AND FILTER</a:t>
            </a:r>
          </a:p>
          <a:p>
            <a:pPr lvl="1">
              <a:buClr>
                <a:srgbClr val="BE4600"/>
              </a:buClr>
              <a:buFont typeface="Arial" panose="020B0604020202020204" pitchFamily="34" charset="0"/>
              <a:buAutoNum type="arabicPeriod"/>
            </a:pPr>
            <a:r>
              <a:rPr lang="nl-NL" sz="10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TIPS &amp; TRICKS</a:t>
            </a:r>
          </a:p>
          <a:p>
            <a:pPr>
              <a:buClr>
                <a:srgbClr val="BE4600"/>
              </a:buClr>
              <a:buFont typeface="Arial" panose="020B0604020202020204" pitchFamily="34" charset="0"/>
              <a:buAutoNum type="arabicPeriod"/>
            </a:pPr>
            <a:r>
              <a:rPr lang="nl-NL" sz="1400" b="1" dirty="0" err="1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Makeup</a:t>
            </a:r>
            <a:r>
              <a:rPr lang="nl-NL" sz="14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and </a:t>
            </a:r>
            <a:r>
              <a:rPr lang="nl-NL" sz="1400" b="1" dirty="0" err="1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conditional</a:t>
            </a:r>
            <a:r>
              <a:rPr lang="nl-NL" sz="14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nl-NL" sz="1400" b="1" dirty="0" err="1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makeup</a:t>
            </a:r>
            <a:endParaRPr lang="nl-NL" sz="1400" b="1" dirty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>
              <a:buClr>
                <a:srgbClr val="BE4600"/>
              </a:buClr>
              <a:buFont typeface="Arial" panose="020B0604020202020204" pitchFamily="34" charset="0"/>
              <a:buAutoNum type="arabicPeriod"/>
            </a:pPr>
            <a:r>
              <a:rPr lang="nl-NL" sz="10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ALLIGNMENT &amp; TEXT </a:t>
            </a:r>
          </a:p>
          <a:p>
            <a:pPr lvl="1">
              <a:buClr>
                <a:srgbClr val="BE4600"/>
              </a:buClr>
              <a:buFont typeface="Arial" panose="020B0604020202020204" pitchFamily="34" charset="0"/>
              <a:buAutoNum type="arabicPeriod"/>
            </a:pPr>
            <a:r>
              <a:rPr lang="nl-NL" sz="10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BORDERS </a:t>
            </a:r>
          </a:p>
          <a:p>
            <a:pPr lvl="1">
              <a:buClr>
                <a:srgbClr val="BE4600"/>
              </a:buClr>
              <a:buFont typeface="Arial" panose="020B0604020202020204" pitchFamily="34" charset="0"/>
              <a:buAutoNum type="arabicPeriod"/>
            </a:pPr>
            <a:r>
              <a:rPr lang="nl-NL" sz="10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HIDING &amp; COMMENTS</a:t>
            </a:r>
          </a:p>
          <a:p>
            <a:pPr lvl="1">
              <a:buClr>
                <a:srgbClr val="BE4600"/>
              </a:buClr>
              <a:buFont typeface="Arial" panose="020B0604020202020204" pitchFamily="34" charset="0"/>
              <a:buAutoNum type="arabicPeriod"/>
            </a:pPr>
            <a:r>
              <a:rPr lang="nl-NL" sz="10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CONDITIONAL MAKEUP</a:t>
            </a:r>
          </a:p>
          <a:p>
            <a:pPr>
              <a:buClr>
                <a:srgbClr val="BE4600"/>
              </a:buClr>
              <a:buFont typeface="Arial" panose="020B0604020202020204" pitchFamily="34" charset="0"/>
              <a:buAutoNum type="arabicPeriod"/>
            </a:pPr>
            <a:r>
              <a:rPr lang="nl-NL" sz="1400" b="1" dirty="0" err="1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Formula’s</a:t>
            </a:r>
            <a:r>
              <a:rPr lang="nl-NL" sz="14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and </a:t>
            </a:r>
            <a:r>
              <a:rPr lang="nl-NL" sz="1400" b="1" dirty="0" err="1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calculations</a:t>
            </a:r>
            <a:endParaRPr lang="nl-NL" sz="1400" b="1" dirty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>
              <a:buClr>
                <a:srgbClr val="BE4600"/>
              </a:buClr>
              <a:buFont typeface="Arial" panose="020B0604020202020204" pitchFamily="34" charset="0"/>
              <a:buAutoNum type="arabicPeriod"/>
            </a:pPr>
            <a:r>
              <a:rPr lang="nl-NL" sz="10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ALL RELEVANT FORMULAS</a:t>
            </a:r>
          </a:p>
          <a:p>
            <a:pPr lvl="1">
              <a:buClr>
                <a:srgbClr val="BE4600"/>
              </a:buClr>
              <a:buFont typeface="Arial" panose="020B0604020202020204" pitchFamily="34" charset="0"/>
              <a:buAutoNum type="arabicPeriod"/>
            </a:pPr>
            <a:r>
              <a:rPr lang="nl-NL" sz="10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HOW TO GENERALLY IMPLEMENT THEM</a:t>
            </a:r>
          </a:p>
          <a:p>
            <a:pPr>
              <a:buClr>
                <a:srgbClr val="BE4600"/>
              </a:buClr>
              <a:buFont typeface="Arial" panose="020B0604020202020204" pitchFamily="34" charset="0"/>
              <a:buAutoNum type="arabicPeriod"/>
            </a:pPr>
            <a:r>
              <a:rPr lang="nl-NL" sz="14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Data analysis</a:t>
            </a:r>
          </a:p>
          <a:p>
            <a:pPr lvl="1">
              <a:buClr>
                <a:srgbClr val="BE4600"/>
              </a:buClr>
              <a:buFont typeface="Arial" panose="020B0604020202020204" pitchFamily="34" charset="0"/>
              <a:buAutoNum type="arabicPeriod"/>
            </a:pPr>
            <a:r>
              <a:rPr lang="nl-NL" sz="10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FILTERING &amp; SORTING</a:t>
            </a:r>
          </a:p>
          <a:p>
            <a:pPr lvl="1">
              <a:buClr>
                <a:srgbClr val="BE4600"/>
              </a:buClr>
              <a:buFont typeface="Arial" panose="020B0604020202020204" pitchFamily="34" charset="0"/>
              <a:buAutoNum type="arabicPeriod"/>
            </a:pPr>
            <a:r>
              <a:rPr lang="nl-NL" sz="10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GOAL SEEK &amp; SOLVER</a:t>
            </a:r>
          </a:p>
          <a:p>
            <a:pPr lvl="1">
              <a:buClr>
                <a:srgbClr val="BE4600"/>
              </a:buClr>
              <a:buFont typeface="Arial" panose="020B0604020202020204" pitchFamily="34" charset="0"/>
              <a:buAutoNum type="arabicPeriod"/>
            </a:pPr>
            <a:r>
              <a:rPr lang="nl-NL" sz="10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CHARTS </a:t>
            </a:r>
          </a:p>
          <a:p>
            <a:pPr lvl="2">
              <a:buClr>
                <a:srgbClr val="BE4600"/>
              </a:buClr>
              <a:buFont typeface="Arial" panose="020B0604020202020204" pitchFamily="34" charset="0"/>
              <a:buAutoNum type="arabicPeriod"/>
            </a:pPr>
            <a:r>
              <a:rPr lang="nl-NL" sz="2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st</a:t>
            </a:r>
            <a:endParaRPr lang="en-US" sz="200" dirty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Clr>
                <a:srgbClr val="BE4600"/>
              </a:buClr>
              <a:buNone/>
            </a:pPr>
            <a:endParaRPr lang="en-US" sz="1400" b="1" dirty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Clr>
                <a:srgbClr val="BE4600"/>
              </a:buClr>
              <a:buNone/>
            </a:pPr>
            <a:endParaRPr lang="nl-NL" sz="1400" b="1" dirty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4743508" y="4679672"/>
            <a:ext cx="37272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Excel &amp; Python Training – </a:t>
            </a:r>
            <a:r>
              <a:rPr lang="nl-NL" dirty="0" err="1" smtClean="0"/>
              <a:t>the</a:t>
            </a:r>
            <a:r>
              <a:rPr lang="nl-NL" dirty="0" smtClean="0"/>
              <a:t> basics</a:t>
            </a:r>
            <a:endParaRPr lang="en-US" dirty="0" smtClean="0"/>
          </a:p>
          <a:p>
            <a:r>
              <a:rPr lang="en-US" i="1" dirty="0" smtClean="0">
                <a:hlinkClick r:id="rId3"/>
              </a:rPr>
              <a:t>https</a:t>
            </a:r>
            <a:r>
              <a:rPr lang="en-US" i="1" dirty="0">
                <a:hlinkClick r:id="rId3"/>
              </a:rPr>
              <a:t>://www.service-studievereniging.nl/courses-2/</a:t>
            </a:r>
            <a:endParaRPr lang="en-US" i="1" dirty="0"/>
          </a:p>
        </p:txBody>
      </p:sp>
      <p:cxnSp>
        <p:nvCxnSpPr>
          <p:cNvPr id="9" name="Rechte verbindingslijn met pijl 8"/>
          <p:cNvCxnSpPr/>
          <p:nvPr/>
        </p:nvCxnSpPr>
        <p:spPr>
          <a:xfrm flipH="1">
            <a:off x="6392091" y="4210346"/>
            <a:ext cx="8709" cy="335528"/>
          </a:xfrm>
          <a:prstGeom prst="straightConnector1">
            <a:avLst/>
          </a:prstGeom>
          <a:ln w="698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hthoek 10"/>
          <p:cNvSpPr/>
          <p:nvPr/>
        </p:nvSpPr>
        <p:spPr>
          <a:xfrm>
            <a:off x="3501595" y="1625023"/>
            <a:ext cx="5642405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Do you want to </a:t>
            </a:r>
            <a:r>
              <a:rPr lang="nl-NL" sz="5400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become</a:t>
            </a:r>
            <a:r>
              <a:rPr lang="nl-NL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a data legend? </a:t>
            </a:r>
            <a:endParaRPr lang="nl-NL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4509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rmAutofit/>
          </a:bodyPr>
          <a:lstStyle/>
          <a:p>
            <a:r>
              <a:rPr lang="nl-NL" sz="2400" dirty="0" smtClean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Excel basics – General tips</a:t>
            </a:r>
            <a:endParaRPr lang="nl-NL" sz="2400" dirty="0">
              <a:solidFill>
                <a:schemeClr val="accent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7" name="Rechte verbindingslijn 6"/>
          <p:cNvCxnSpPr/>
          <p:nvPr/>
        </p:nvCxnSpPr>
        <p:spPr>
          <a:xfrm>
            <a:off x="3707904" y="1124744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Tijdelijke aanduiding voor inhoud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7" b="86489"/>
          <a:stretch/>
        </p:blipFill>
        <p:spPr>
          <a:xfrm>
            <a:off x="0" y="6147187"/>
            <a:ext cx="9144000" cy="738197"/>
          </a:xfrm>
          <a:prstGeom prst="rect">
            <a:avLst/>
          </a:prstGeom>
        </p:spPr>
      </p:pic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1259632" y="1196752"/>
            <a:ext cx="7211144" cy="478539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nl-NL" sz="700" dirty="0">
              <a:solidFill>
                <a:srgbClr val="BE46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Clr>
                <a:srgbClr val="BE4600"/>
              </a:buClr>
              <a:buNone/>
            </a:pPr>
            <a:r>
              <a:rPr lang="nl-NL" sz="14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 spreadsheet </a:t>
            </a:r>
          </a:p>
          <a:p>
            <a:pPr marL="0" indent="0">
              <a:buClr>
                <a:srgbClr val="BE4600"/>
              </a:buClr>
              <a:buNone/>
            </a:pPr>
            <a:endParaRPr lang="nl-NL" sz="1400" b="1" dirty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Clr>
                <a:srgbClr val="BE4600"/>
              </a:buClr>
            </a:pPr>
            <a:r>
              <a:rPr lang="nl-NL" sz="140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Work</a:t>
            </a:r>
            <a:r>
              <a:rPr lang="nl-NL" sz="14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with tabs/sheets and make </a:t>
            </a:r>
            <a:r>
              <a:rPr lang="nl-NL" sz="140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them</a:t>
            </a:r>
            <a:r>
              <a:rPr lang="nl-NL" sz="14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nl-NL" sz="140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interconnected</a:t>
            </a:r>
            <a:r>
              <a:rPr lang="nl-NL" sz="14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nl-NL" sz="140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including</a:t>
            </a:r>
            <a:r>
              <a:rPr lang="nl-NL" sz="14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</a:p>
          <a:p>
            <a:pPr lvl="1">
              <a:buClr>
                <a:srgbClr val="BE4600"/>
              </a:buClr>
            </a:pPr>
            <a:r>
              <a:rPr lang="nl-NL" sz="10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Front </a:t>
            </a:r>
          </a:p>
          <a:p>
            <a:pPr lvl="1">
              <a:buClr>
                <a:srgbClr val="BE4600"/>
              </a:buClr>
            </a:pPr>
            <a:r>
              <a:rPr lang="nl-NL" sz="100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Result</a:t>
            </a:r>
            <a:endParaRPr lang="nl-NL" sz="1000" b="1" dirty="0" smtClean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>
              <a:buClr>
                <a:srgbClr val="BE4600"/>
              </a:buClr>
            </a:pPr>
            <a:r>
              <a:rPr lang="nl-NL" sz="100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Calculations</a:t>
            </a:r>
            <a:endParaRPr lang="nl-NL" sz="1000" b="1" dirty="0" smtClean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>
              <a:buClr>
                <a:srgbClr val="BE4600"/>
              </a:buClr>
            </a:pPr>
            <a:r>
              <a:rPr lang="nl-NL" sz="100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Visualisations</a:t>
            </a:r>
            <a:r>
              <a:rPr lang="nl-NL" sz="10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nl-NL" sz="1000" i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(put </a:t>
            </a:r>
            <a:r>
              <a:rPr lang="nl-NL" sz="1000" i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them</a:t>
            </a:r>
            <a:r>
              <a:rPr lang="nl-NL" sz="1000" i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in </a:t>
            </a:r>
            <a:r>
              <a:rPr lang="nl-NL" sz="1000" i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</a:t>
            </a:r>
            <a:r>
              <a:rPr lang="nl-NL" sz="1000" i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way </a:t>
            </a:r>
            <a:r>
              <a:rPr lang="nl-NL" sz="1000" i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that</a:t>
            </a:r>
            <a:r>
              <a:rPr lang="nl-NL" sz="1000" i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you want to </a:t>
            </a:r>
            <a:r>
              <a:rPr lang="nl-NL" sz="1000" i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tell</a:t>
            </a:r>
            <a:r>
              <a:rPr lang="nl-NL" sz="1000" i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nl-NL" sz="1000" i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</a:t>
            </a:r>
            <a:r>
              <a:rPr lang="nl-NL" sz="1000" i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story)</a:t>
            </a:r>
          </a:p>
          <a:p>
            <a:pPr>
              <a:buClr>
                <a:srgbClr val="BE4600"/>
              </a:buClr>
            </a:pPr>
            <a:r>
              <a:rPr lang="nl-NL" sz="140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Within</a:t>
            </a:r>
            <a:r>
              <a:rPr lang="nl-NL" sz="14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nl-NL" sz="140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calculations</a:t>
            </a:r>
            <a:r>
              <a:rPr lang="nl-NL" sz="14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</a:p>
          <a:p>
            <a:pPr lvl="1">
              <a:buClr>
                <a:srgbClr val="BE4600"/>
              </a:buClr>
            </a:pPr>
            <a:r>
              <a:rPr lang="nl-NL" sz="100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Hide</a:t>
            </a:r>
            <a:r>
              <a:rPr lang="nl-NL" sz="10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as </a:t>
            </a:r>
            <a:r>
              <a:rPr lang="nl-NL" sz="100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little</a:t>
            </a:r>
            <a:r>
              <a:rPr lang="nl-NL" sz="10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as </a:t>
            </a:r>
            <a:r>
              <a:rPr lang="nl-NL" sz="100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possible</a:t>
            </a:r>
            <a:r>
              <a:rPr lang="nl-NL" sz="10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 lvl="1">
              <a:buClr>
                <a:srgbClr val="BE4600"/>
              </a:buClr>
            </a:pPr>
            <a:r>
              <a:rPr lang="nl-NL" sz="10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Make as </a:t>
            </a:r>
            <a:r>
              <a:rPr lang="nl-NL" sz="100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much</a:t>
            </a:r>
            <a:r>
              <a:rPr lang="nl-NL" sz="10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as </a:t>
            </a:r>
            <a:r>
              <a:rPr lang="nl-NL" sz="100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possible</a:t>
            </a:r>
            <a:r>
              <a:rPr lang="nl-NL" sz="10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nl-NL" sz="100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connected</a:t>
            </a:r>
            <a:r>
              <a:rPr lang="nl-NL" sz="10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 lvl="1">
              <a:buClr>
                <a:srgbClr val="BE4600"/>
              </a:buClr>
            </a:pPr>
            <a:r>
              <a:rPr lang="nl-NL" sz="100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Maintain</a:t>
            </a:r>
            <a:r>
              <a:rPr lang="nl-NL" sz="10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nl-NL" sz="100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</a:t>
            </a:r>
            <a:r>
              <a:rPr lang="nl-NL" sz="10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nl-NL" sz="100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overview</a:t>
            </a:r>
            <a:endParaRPr lang="nl-NL" sz="1000" b="1" dirty="0" smtClean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2">
              <a:buClr>
                <a:srgbClr val="BE4600"/>
              </a:buClr>
            </a:pPr>
            <a:r>
              <a:rPr lang="nl-NL" sz="6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Mark </a:t>
            </a:r>
            <a:r>
              <a:rPr lang="nl-NL" sz="600" b="1" dirty="0" err="1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what</a:t>
            </a:r>
            <a:r>
              <a:rPr lang="nl-NL" sz="6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nl-NL" sz="600" b="1" dirty="0" err="1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needs</a:t>
            </a:r>
            <a:r>
              <a:rPr lang="nl-NL" sz="6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to </a:t>
            </a:r>
            <a:r>
              <a:rPr lang="nl-NL" sz="600" b="1" dirty="0" err="1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be</a:t>
            </a:r>
            <a:r>
              <a:rPr lang="nl-NL" sz="6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nl-NL" sz="600" b="1" dirty="0" err="1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filled</a:t>
            </a:r>
            <a:r>
              <a:rPr lang="nl-NL" sz="6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in </a:t>
            </a:r>
            <a:r>
              <a:rPr lang="nl-NL" sz="600" b="1" dirty="0" err="1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by</a:t>
            </a:r>
            <a:r>
              <a:rPr lang="nl-NL" sz="6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nl-NL" sz="600" b="1" dirty="0" err="1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</a:t>
            </a:r>
            <a:r>
              <a:rPr lang="nl-NL" sz="6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user </a:t>
            </a:r>
          </a:p>
          <a:p>
            <a:pPr lvl="2">
              <a:buClr>
                <a:srgbClr val="BE4600"/>
              </a:buClr>
            </a:pPr>
            <a:r>
              <a:rPr lang="nl-NL" sz="60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Assign</a:t>
            </a:r>
            <a:r>
              <a:rPr lang="nl-NL" sz="6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nl-NL" sz="60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</a:t>
            </a:r>
            <a:r>
              <a:rPr lang="nl-NL" sz="6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right datatype</a:t>
            </a:r>
          </a:p>
          <a:p>
            <a:pPr lvl="2">
              <a:buClr>
                <a:srgbClr val="BE4600"/>
              </a:buClr>
            </a:pPr>
            <a:r>
              <a:rPr lang="nl-NL" sz="6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Be explicit in </a:t>
            </a:r>
            <a:r>
              <a:rPr lang="nl-NL" sz="60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</a:t>
            </a:r>
            <a:r>
              <a:rPr lang="nl-NL" sz="6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column headers </a:t>
            </a:r>
          </a:p>
          <a:p>
            <a:pPr lvl="1">
              <a:buClr>
                <a:srgbClr val="BE4600"/>
              </a:buClr>
            </a:pPr>
            <a:r>
              <a:rPr lang="nl-NL" sz="105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Visualise</a:t>
            </a:r>
            <a:r>
              <a:rPr lang="nl-NL" sz="105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relations </a:t>
            </a:r>
          </a:p>
          <a:p>
            <a:pPr lvl="1">
              <a:buClr>
                <a:srgbClr val="BE4600"/>
              </a:buClr>
            </a:pPr>
            <a:r>
              <a:rPr lang="nl-NL" sz="105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Excel is </a:t>
            </a:r>
            <a:r>
              <a:rPr lang="nl-NL" sz="105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doing</a:t>
            </a:r>
            <a:r>
              <a:rPr lang="nl-NL" sz="105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nl-NL" sz="105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weird</a:t>
            </a:r>
            <a:r>
              <a:rPr lang="nl-NL" sz="105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? -&gt; No Excel never does </a:t>
            </a:r>
            <a:r>
              <a:rPr lang="nl-NL" sz="105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weird</a:t>
            </a:r>
            <a:r>
              <a:rPr lang="nl-NL" sz="105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you made </a:t>
            </a:r>
            <a:r>
              <a:rPr lang="nl-NL" sz="105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it</a:t>
            </a:r>
            <a:r>
              <a:rPr lang="nl-NL" sz="105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look </a:t>
            </a:r>
            <a:r>
              <a:rPr lang="nl-NL" sz="105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weird</a:t>
            </a:r>
            <a:r>
              <a:rPr lang="nl-NL" sz="105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nl-NL" sz="105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Together</a:t>
            </a:r>
            <a:r>
              <a:rPr lang="nl-NL" sz="105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with Google you </a:t>
            </a:r>
            <a:r>
              <a:rPr lang="nl-NL" sz="105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will</a:t>
            </a:r>
            <a:r>
              <a:rPr lang="nl-NL" sz="105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nl-NL" sz="105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find</a:t>
            </a:r>
            <a:r>
              <a:rPr lang="nl-NL" sz="105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nl-NL" sz="105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</a:t>
            </a:r>
            <a:r>
              <a:rPr lang="nl-NL" sz="105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problem</a:t>
            </a:r>
            <a:endParaRPr lang="nl-NL" sz="1050" b="1" dirty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Clr>
                <a:srgbClr val="BE4600"/>
              </a:buClr>
              <a:buNone/>
            </a:pPr>
            <a:endParaRPr lang="nl-NL" sz="1400" b="1" dirty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6469" y="5120205"/>
            <a:ext cx="1593669" cy="55778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368" y="4612193"/>
            <a:ext cx="1027836" cy="1369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28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rmAutofit/>
          </a:bodyPr>
          <a:lstStyle/>
          <a:p>
            <a:r>
              <a:rPr lang="nl-NL" sz="2400" dirty="0" smtClean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Excel Multi – basic Excel </a:t>
            </a:r>
            <a:r>
              <a:rPr lang="nl-NL" sz="2400" dirty="0" err="1" smtClean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functions</a:t>
            </a:r>
            <a:endParaRPr lang="nl-NL" sz="2400" dirty="0">
              <a:solidFill>
                <a:schemeClr val="accent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7" name="Rechte verbindingslijn 6"/>
          <p:cNvCxnSpPr/>
          <p:nvPr/>
        </p:nvCxnSpPr>
        <p:spPr>
          <a:xfrm>
            <a:off x="3707904" y="1124744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Tijdelijke aanduiding voor inhoud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7" b="86489"/>
          <a:stretch/>
        </p:blipFill>
        <p:spPr>
          <a:xfrm>
            <a:off x="0" y="6147187"/>
            <a:ext cx="9144000" cy="738197"/>
          </a:xfrm>
          <a:prstGeom prst="rect">
            <a:avLst/>
          </a:prstGeom>
        </p:spPr>
      </p:pic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1259632" y="1196752"/>
            <a:ext cx="7211144" cy="478539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nl-NL" sz="700" dirty="0">
              <a:solidFill>
                <a:srgbClr val="BE46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Clr>
                <a:srgbClr val="BE4600"/>
              </a:buClr>
            </a:pPr>
            <a:r>
              <a:rPr lang="nl-NL" sz="140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Formulas</a:t>
            </a:r>
            <a:r>
              <a:rPr lang="nl-NL" sz="14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 lvl="1">
              <a:buClr>
                <a:srgbClr val="BE4600"/>
              </a:buClr>
            </a:pPr>
            <a:r>
              <a:rPr lang="nl-NL" sz="10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SUM</a:t>
            </a:r>
          </a:p>
          <a:p>
            <a:pPr lvl="1">
              <a:buClr>
                <a:srgbClr val="BE4600"/>
              </a:buClr>
            </a:pPr>
            <a:r>
              <a:rPr lang="nl-NL" sz="10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IF</a:t>
            </a:r>
          </a:p>
          <a:p>
            <a:pPr lvl="1">
              <a:buClr>
                <a:srgbClr val="BE4600"/>
              </a:buClr>
            </a:pPr>
            <a:r>
              <a:rPr lang="nl-NL" sz="10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Etc. -&gt; </a:t>
            </a:r>
            <a:r>
              <a:rPr lang="nl-NL" sz="1000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YOU WANT SOMETHING MAGICAL? </a:t>
            </a:r>
            <a:r>
              <a:rPr lang="nl-NL" sz="10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GOOGLE KNOWS IT</a:t>
            </a:r>
          </a:p>
          <a:p>
            <a:pPr lvl="1">
              <a:buClr>
                <a:srgbClr val="BE4600"/>
              </a:buClr>
            </a:pPr>
            <a:endParaRPr lang="nl-NL" sz="1000" b="1" dirty="0" smtClean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Clr>
                <a:srgbClr val="BE4600"/>
              </a:buClr>
            </a:pPr>
            <a:r>
              <a:rPr lang="nl-NL" sz="14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Relations </a:t>
            </a:r>
          </a:p>
          <a:p>
            <a:pPr lvl="1">
              <a:buClr>
                <a:srgbClr val="BE4600"/>
              </a:buClr>
            </a:pPr>
            <a:r>
              <a:rPr lang="nl-NL" sz="10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= B4</a:t>
            </a:r>
          </a:p>
          <a:p>
            <a:pPr lvl="1">
              <a:buClr>
                <a:srgbClr val="BE4600"/>
              </a:buClr>
            </a:pPr>
            <a:r>
              <a:rPr lang="nl-NL" sz="10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='</a:t>
            </a:r>
            <a:r>
              <a:rPr lang="nl-NL" sz="1000" b="1" dirty="0" err="1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Ground</a:t>
            </a:r>
            <a:r>
              <a:rPr lang="nl-NL" sz="1000" b="1" dirty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Value'!C65</a:t>
            </a:r>
            <a:endParaRPr lang="nl-NL" sz="1000" b="1" dirty="0" smtClean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>
              <a:buClr>
                <a:srgbClr val="BE4600"/>
              </a:buClr>
            </a:pPr>
            <a:endParaRPr lang="nl-NL" sz="1000" b="1" dirty="0" smtClean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Clr>
                <a:srgbClr val="BE4600"/>
              </a:buClr>
            </a:pPr>
            <a:r>
              <a:rPr lang="nl-NL" sz="14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Basic </a:t>
            </a:r>
            <a:r>
              <a:rPr lang="nl-NL" sz="140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functions</a:t>
            </a:r>
            <a:endParaRPr lang="nl-NL" sz="1400" b="1" dirty="0" smtClean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>
              <a:buClr>
                <a:srgbClr val="BE4600"/>
              </a:buClr>
            </a:pPr>
            <a:r>
              <a:rPr lang="nl-NL" sz="10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$ (F4) -&gt; $B$4</a:t>
            </a:r>
          </a:p>
          <a:p>
            <a:pPr lvl="1">
              <a:buClr>
                <a:srgbClr val="BE4600"/>
              </a:buClr>
            </a:pPr>
            <a:endParaRPr lang="nl-NL" sz="1000" b="1" dirty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Clr>
                <a:srgbClr val="BE4600"/>
              </a:buClr>
            </a:pPr>
            <a:r>
              <a:rPr lang="nl-NL" sz="14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Open </a:t>
            </a:r>
            <a:r>
              <a:rPr lang="nl-NL" sz="140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</a:t>
            </a:r>
            <a:r>
              <a:rPr lang="nl-NL" sz="14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nl-NL" sz="140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multi</a:t>
            </a:r>
            <a:r>
              <a:rPr lang="nl-NL" sz="14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sheet </a:t>
            </a:r>
            <a:r>
              <a:rPr lang="nl-NL" sz="140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that</a:t>
            </a:r>
            <a:r>
              <a:rPr lang="nl-NL" sz="14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you </a:t>
            </a:r>
            <a:r>
              <a:rPr lang="nl-NL" sz="140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received</a:t>
            </a:r>
            <a:r>
              <a:rPr lang="nl-NL" sz="14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 lvl="1">
              <a:buClr>
                <a:srgbClr val="BE4600"/>
              </a:buClr>
            </a:pPr>
            <a:r>
              <a:rPr lang="nl-NL" sz="100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Function</a:t>
            </a:r>
            <a:r>
              <a:rPr lang="nl-NL" sz="10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in </a:t>
            </a:r>
            <a:r>
              <a:rPr lang="nl-NL" sz="100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</a:t>
            </a:r>
            <a:r>
              <a:rPr lang="nl-NL" sz="10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sheet</a:t>
            </a:r>
          </a:p>
          <a:p>
            <a:pPr lvl="1">
              <a:buClr>
                <a:srgbClr val="BE4600"/>
              </a:buClr>
            </a:pPr>
            <a:r>
              <a:rPr lang="nl-NL" sz="100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Capabilities</a:t>
            </a:r>
            <a:r>
              <a:rPr lang="nl-NL" sz="10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of </a:t>
            </a:r>
            <a:r>
              <a:rPr lang="nl-NL" sz="100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</a:t>
            </a:r>
            <a:r>
              <a:rPr lang="nl-NL" sz="10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sheet</a:t>
            </a:r>
          </a:p>
          <a:p>
            <a:pPr lvl="1">
              <a:buClr>
                <a:srgbClr val="BE4600"/>
              </a:buClr>
            </a:pPr>
            <a:r>
              <a:rPr lang="nl-NL" sz="10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Market Value</a:t>
            </a:r>
          </a:p>
          <a:p>
            <a:pPr lvl="1">
              <a:buClr>
                <a:srgbClr val="BE4600"/>
              </a:buClr>
            </a:pPr>
            <a:r>
              <a:rPr lang="nl-NL" sz="100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Discounted</a:t>
            </a:r>
            <a:r>
              <a:rPr lang="nl-NL" sz="10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Cash Flow</a:t>
            </a:r>
          </a:p>
          <a:p>
            <a:pPr lvl="1">
              <a:buClr>
                <a:srgbClr val="BE4600"/>
              </a:buClr>
            </a:pPr>
            <a:r>
              <a:rPr lang="nl-NL" sz="1000" b="1" dirty="0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Extra skills &amp; </a:t>
            </a:r>
            <a:r>
              <a:rPr lang="nl-NL" sz="1000" b="1" dirty="0" err="1" smtClean="0">
                <a:solidFill>
                  <a:srgbClr val="4F81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capabilities</a:t>
            </a:r>
            <a:endParaRPr lang="nl-NL" sz="1000" b="1" dirty="0" smtClean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Clr>
                <a:srgbClr val="BE4600"/>
              </a:buClr>
              <a:buNone/>
            </a:pPr>
            <a:endParaRPr lang="nl-NL" sz="1400" b="1" dirty="0" smtClean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>
              <a:buClr>
                <a:srgbClr val="BE4600"/>
              </a:buClr>
            </a:pPr>
            <a:endParaRPr lang="nl-NL" sz="1000" b="1" dirty="0">
              <a:solidFill>
                <a:srgbClr val="4F81B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9874" y="1781968"/>
            <a:ext cx="1593669" cy="557784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9874" y="2504792"/>
            <a:ext cx="1593669" cy="557784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9874" y="3217633"/>
            <a:ext cx="1593669" cy="557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60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3202</TotalTime>
  <Words>554</Words>
  <Application>Microsoft Office PowerPoint</Application>
  <PresentationFormat>Diavoorstelling (4:3)</PresentationFormat>
  <Paragraphs>153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Segoe UI</vt:lpstr>
      <vt:lpstr>Kantoorthema</vt:lpstr>
      <vt:lpstr>PowerPoint-presentatie</vt:lpstr>
      <vt:lpstr>Welcome</vt:lpstr>
      <vt:lpstr>Planning</vt:lpstr>
      <vt:lpstr>Excel in context</vt:lpstr>
      <vt:lpstr>Excel in context Excel is DATA in a nice interface</vt:lpstr>
      <vt:lpstr>Excel in context </vt:lpstr>
      <vt:lpstr>Excel basics </vt:lpstr>
      <vt:lpstr>Excel basics – General tips</vt:lpstr>
      <vt:lpstr>Excel Multi – basic Excel functions</vt:lpstr>
      <vt:lpstr>SERVICE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Willem van Laarhoven</dc:creator>
  <cp:lastModifiedBy>Veghel, J.W. van</cp:lastModifiedBy>
  <cp:revision>38</cp:revision>
  <dcterms:created xsi:type="dcterms:W3CDTF">2015-09-02T10:46:25Z</dcterms:created>
  <dcterms:modified xsi:type="dcterms:W3CDTF">2021-10-18T11:29:47Z</dcterms:modified>
</cp:coreProperties>
</file>